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9144000"/>
  <p:notesSz cx="7315200" cy="9601200"/>
  <p:embeddedFontLst>
    <p:embeddedFont>
      <p:font typeface="Roboto Mono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GoogleSlidesCustomDataVersion2">
      <go:slidesCustomData xmlns:go="http://customooxmlschemas.google.com/" r:id="rId46" roundtripDataSignature="AMtx7mgl0a5RVVZI+auTyNslxbZCUI9Wo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3024" orient="horz"/>
        <p:guide pos="2304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RobotoMono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RobotoMono-italic.fntdata"/><Relationship Id="rId21" Type="http://schemas.openxmlformats.org/officeDocument/2006/relationships/slide" Target="slides/slide16.xml"/><Relationship Id="rId43" Type="http://schemas.openxmlformats.org/officeDocument/2006/relationships/font" Target="fonts/RobotoMono-bold.fntdata"/><Relationship Id="rId24" Type="http://schemas.openxmlformats.org/officeDocument/2006/relationships/slide" Target="slides/slide19.xml"/><Relationship Id="rId46" Type="http://customschemas.google.com/relationships/presentationmetadata" Target="metadata"/><Relationship Id="rId23" Type="http://schemas.openxmlformats.org/officeDocument/2006/relationships/slide" Target="slides/slide18.xml"/><Relationship Id="rId45" Type="http://schemas.openxmlformats.org/officeDocument/2006/relationships/font" Target="fonts/RobotoMono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9" y="0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  <a:noFill/>
          <a:ln>
            <a:noFill/>
          </a:ln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257300" y="720725"/>
            <a:ext cx="4800600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2382d8d51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g3c2382d8d51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c2382d8d51_0_1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c2382d8d51_0_1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g3c2382d8d51_0_1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2382d8d51_0_3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g3c2382d8d51_0_3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c2382d8d51_0_4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3c2382d8d51_0_4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g3c2382d8d51_0_4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c25f4ede35_0_2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c25f4ede35_0_2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c25f4ede35_0_2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c2382d8d51_0_4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c2382d8d51_0_4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c2382d8d51_0_4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c2382d8d51_0_6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c2382d8d51_0_6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g3c2382d8d51_0_6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c25f4ede35_0_2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c25f4ede35_0_2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c25f4ede35_0_2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c25f4ede35_0_4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c25f4ede35_0_4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c25f4ede35_0_4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c25f4ede35_0_5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c25f4ede35_0_5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g3c25f4ede35_0_5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c25f4ede35_0_5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c25f4ede35_0_5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3c25f4ede35_0_5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c2382d8d51_0_8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c2382d8d51_0_8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g3c2382d8d51_0_8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c2382d8d51_0_9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c2382d8d51_0_9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c2382d8d51_0_9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c2382d8d51_0_10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c2382d8d51_0_10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c2382d8d51_0_10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c2382d8d51_0_10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c2382d8d51_0_10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g3c2382d8d51_0_10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c2382d8d51_0_11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c2382d8d51_0_11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g3c2382d8d51_0_11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c2382d8d51_0_12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c2382d8d51_0_12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g3c2382d8d51_0_12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c2382d8d51_0_14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c2382d8d51_0_14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c2382d8d51_0_14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c2382d8d51_0_166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3c2382d8d51_0_166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g3c2382d8d51_0_166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c2382d8d51_0_17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3c2382d8d51_0_17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g3c2382d8d51_0_17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c2382d8d51_0_182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c2382d8d51_0_182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g3c2382d8d51_0_182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c2382d8d51_0_193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c2382d8d51_0_193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g3c2382d8d51_0_193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c2382d8d51_0_21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3c2382d8d51_0_21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4" name="Google Shape;294;g3c2382d8d51_0_21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c2382d8d51_0_22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3c2382d8d51_0_22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g3c2382d8d51_0_225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c2382d8d51_0_237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c2382d8d51_0_237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g3c2382d8d51_0_237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c2382d8d51_0_254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c2382d8d51_0_254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g3c2382d8d51_0_254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c2382d8d51_0_265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g3c2382d8d51_0_265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c2382d8d51_0_271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c2382d8d51_0_271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g3c2382d8d51_0_271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c2382d8d51_0_27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c2382d8d51_0_27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3c2382d8d51_0_27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c2382d8d51_0_29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c2382d8d51_0_29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g3c2382d8d51_0_29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c2382d8d51_0_28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c2382d8d51_0_28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g3c2382d8d51_0_28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c2382d8d51_0_308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c2382d8d51_0_308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g3c2382d8d51_0_308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c25f4ede35_0_0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c25f4ede35_0_0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c25f4ede35_0_0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3c2382d8d51_0_79:notes"/>
          <p:cNvSpPr/>
          <p:nvPr>
            <p:ph idx="2" type="sldImg"/>
          </p:nvPr>
        </p:nvSpPr>
        <p:spPr>
          <a:xfrm>
            <a:off x="1257300" y="720725"/>
            <a:ext cx="4800600" cy="3600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3c2382d8d51_0_79:notes"/>
          <p:cNvSpPr txBox="1"/>
          <p:nvPr>
            <p:ph idx="1" type="body"/>
          </p:nvPr>
        </p:nvSpPr>
        <p:spPr>
          <a:xfrm>
            <a:off x="731521" y="4560571"/>
            <a:ext cx="5852100" cy="4320600"/>
          </a:xfrm>
          <a:prstGeom prst="rect">
            <a:avLst/>
          </a:prstGeom>
        </p:spPr>
        <p:txBody>
          <a:bodyPr anchorCtr="0" anchor="t" bIns="48300" lIns="96625" spcFirstLastPara="1" rIns="96625" wrap="square" tIns="483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g3c2382d8d51_0_79:notes"/>
          <p:cNvSpPr txBox="1"/>
          <p:nvPr>
            <p:ph idx="12" type="sldNum"/>
          </p:nvPr>
        </p:nvSpPr>
        <p:spPr>
          <a:xfrm>
            <a:off x="4143589" y="9119474"/>
            <a:ext cx="3169800" cy="480000"/>
          </a:xfrm>
          <a:prstGeom prst="rect">
            <a:avLst/>
          </a:prstGeom>
        </p:spPr>
        <p:txBody>
          <a:bodyPr anchorCtr="0" anchor="b" bIns="48300" lIns="96625" spcFirstLastPara="1" rIns="96625" wrap="square" tIns="483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1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indent="-2286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indent="-228600" lvl="3" marL="18288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indent="-228600" lvl="4" marL="2286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8" name="Google Shape;2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github.com/eecs498w26/cmake-lab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title"/>
          </p:nvPr>
        </p:nvSpPr>
        <p:spPr>
          <a:xfrm>
            <a:off x="609600" y="152400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 sz="4000"/>
              <a:t>EECS 498 System Design of a Search Engine</a:t>
            </a:r>
            <a:br>
              <a:rPr lang="en-US"/>
            </a:br>
            <a:r>
              <a:rPr lang="en-US" sz="3100"/>
              <a:t>Winter 2026</a:t>
            </a:r>
            <a:br>
              <a:rPr lang="en-US"/>
            </a:br>
            <a:r>
              <a:rPr lang="en-US" sz="3100"/>
              <a:t>Lab 4: CMake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1321725" y="3962400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Arial"/>
              <a:buNone/>
            </a:pPr>
            <a: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-US" sz="22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br>
              <a:rPr b="0" i="0" lang="en-US" sz="1800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-US" sz="1800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800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"/>
          <p:cNvSpPr txBox="1"/>
          <p:nvPr>
            <p:ph type="title"/>
          </p:nvPr>
        </p:nvSpPr>
        <p:spPr>
          <a:xfrm>
            <a:off x="457200" y="274638"/>
            <a:ext cx="8229600" cy="9022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97" name="Google Shape;97;p3"/>
          <p:cNvSpPr txBox="1"/>
          <p:nvPr>
            <p:ph idx="1" type="body"/>
          </p:nvPr>
        </p:nvSpPr>
        <p:spPr>
          <a:xfrm>
            <a:off x="457200" y="1346200"/>
            <a:ext cx="8229600" cy="4779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rabicPeriod"/>
            </a:pPr>
            <a:r>
              <a:rPr lang="en-US"/>
              <a:t>CMake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Google Test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98" name="Google Shape;98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c2382d8d51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04" name="Google Shape;104;g3c2382d8d51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Announcements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AutoNum type="arabicPeriod"/>
            </a:pPr>
            <a:r>
              <a:rPr lang="en-US"/>
              <a:t>CMake</a:t>
            </a:r>
            <a:endParaRPr/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Google Test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05" name="Google Shape;105;g3c2382d8d51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c2382d8d51_0_1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announcements</a:t>
            </a:r>
            <a:endParaRPr/>
          </a:p>
        </p:txBody>
      </p:sp>
      <p:sp>
        <p:nvSpPr>
          <p:cNvPr id="112" name="Google Shape;112;g3c2382d8d51_0_1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Reminder: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HTML Parser (04) and HashTable (05) autograder assignments are due this Sunday, 2/1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Also, project plan and group photo ratings!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Start to think of practical goals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How many docs to crawl; how much data would that be?</a:t>
            </a:r>
            <a:endParaRPr/>
          </a:p>
          <a:p>
            <a:pPr indent="-381000" lvl="2" marL="13716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Latency vs. index size vs. budget</a:t>
            </a:r>
            <a:endParaRPr/>
          </a:p>
        </p:txBody>
      </p:sp>
      <p:sp>
        <p:nvSpPr>
          <p:cNvPr id="113" name="Google Shape;113;g3c2382d8d51_0_1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c2382d8d51_0_3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19" name="Google Shape;119;g3c2382d8d51_0_34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CMake</a:t>
            </a:r>
            <a:endParaRPr>
              <a:solidFill>
                <a:srgbClr val="C00000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AutoNum type="arabicPeriod"/>
            </a:pPr>
            <a:r>
              <a:rPr lang="en-US"/>
              <a:t>Google Test</a:t>
            </a:r>
            <a:endParaRPr/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20" name="Google Shape;120;g3c2382d8d51_0_3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2382d8d51_0_4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27" name="Google Shape;127;g3c2382d8d51_0_4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Last lab we introduced CMake: 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C++ build system generator (industry standard)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Abstraction over Makefiles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Portable across hardware, OS, and even compilers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Naturally handles a complex project file structure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Hand compiling ← Makefile ← CMake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g++</a:t>
            </a:r>
            <a:r>
              <a:rPr lang="en-US"/>
              <a:t>                     ←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make</a:t>
            </a:r>
            <a:r>
              <a:rPr lang="en-US"/>
              <a:t>      ←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cmake</a:t>
            </a:r>
            <a:endParaRPr/>
          </a:p>
        </p:txBody>
      </p:sp>
      <p:sp>
        <p:nvSpPr>
          <p:cNvPr id="128" name="Google Shape;128;g3c2382d8d51_0_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c25f4ede35_0_2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 – why CMake?</a:t>
            </a:r>
            <a:endParaRPr/>
          </a:p>
        </p:txBody>
      </p:sp>
      <p:sp>
        <p:nvSpPr>
          <p:cNvPr id="135" name="Google Shape;135;g3c25f4ede35_0_22"/>
          <p:cNvSpPr txBox="1"/>
          <p:nvPr>
            <p:ph idx="1" type="body"/>
          </p:nvPr>
        </p:nvSpPr>
        <p:spPr>
          <a:xfrm>
            <a:off x="457200" y="1346200"/>
            <a:ext cx="8229600" cy="51975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Makefiles: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Not portable by default; flags, paths, toolchains differ across OSes and compilers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Have to explicitly manage dependencies and file paths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But, faster/simpler to set up for small codebases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CMake Benefits: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(Typically) better IDE integration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One build description → many backends (Makefiles, Ninja, XCode, VS, etc.)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Dependencies and targets easier to manage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Testing is built-in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Easier to configure for cross-platform code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Cheat answer: common in industry, so good to learn</a:t>
            </a:r>
            <a:endParaRPr/>
          </a:p>
        </p:txBody>
      </p:sp>
      <p:sp>
        <p:nvSpPr>
          <p:cNvPr id="136" name="Google Shape;136;g3c25f4ede35_0_2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c2382d8d51_0_4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basics</a:t>
            </a:r>
            <a:endParaRPr/>
          </a:p>
        </p:txBody>
      </p:sp>
      <p:sp>
        <p:nvSpPr>
          <p:cNvPr id="143" name="Google Shape;143;g3c2382d8d51_0_4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CMake operates on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CMakeLists.txt</a:t>
            </a:r>
            <a:r>
              <a:rPr lang="en-US"/>
              <a:t> files (CMLs).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 a codebase, a CML manages the directory and subdirectories in </a:t>
            </a:r>
            <a:r>
              <a:rPr lang="en-US"/>
              <a:t>which</a:t>
            </a:r>
            <a:r>
              <a:rPr lang="en-US"/>
              <a:t> it is placed.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 </a:t>
            </a:r>
            <a:r>
              <a:rPr b="1" lang="en-US"/>
              <a:t>project</a:t>
            </a:r>
            <a:r>
              <a:rPr lang="en-US"/>
              <a:t> is the top-level CMake object, and is defined by a CML at the root directory of your software project.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 root level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CMakeLists.txt</a:t>
            </a:r>
            <a:r>
              <a:rPr lang="en-US"/>
              <a:t> will always start with </a:t>
            </a:r>
            <a:r>
              <a:rPr lang="en-US"/>
              <a:t>specifying the CMake version and declaring the project.</a:t>
            </a:r>
            <a:endParaRPr/>
          </a:p>
        </p:txBody>
      </p:sp>
      <p:sp>
        <p:nvSpPr>
          <p:cNvPr id="144" name="Google Shape;144;g3c2382d8d51_0_4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5" name="Google Shape;145;g3c2382d8d51_0_47"/>
          <p:cNvSpPr txBox="1"/>
          <p:nvPr/>
        </p:nvSpPr>
        <p:spPr>
          <a:xfrm>
            <a:off x="1821750" y="5043150"/>
            <a:ext cx="5500500" cy="83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cmake_minimum_required</a:t>
            </a:r>
            <a:r>
              <a:rPr lang="en-US" sz="17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(VERSION 3.20)</a:t>
            </a:r>
            <a:endParaRPr sz="17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project</a:t>
            </a:r>
            <a:r>
              <a:rPr lang="en-US" sz="17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(MyProjectName)</a:t>
            </a:r>
            <a:endParaRPr sz="17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c2382d8d51_0_6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CMake targets</a:t>
            </a:r>
            <a:endParaRPr/>
          </a:p>
        </p:txBody>
      </p:sp>
      <p:sp>
        <p:nvSpPr>
          <p:cNvPr id="152" name="Google Shape;152;g3c2382d8d51_0_69"/>
          <p:cNvSpPr txBox="1"/>
          <p:nvPr>
            <p:ph idx="1" type="body"/>
          </p:nvPr>
        </p:nvSpPr>
        <p:spPr>
          <a:xfrm>
            <a:off x="457200" y="1346200"/>
            <a:ext cx="8229600" cy="5375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CMake has two main targets: </a:t>
            </a:r>
            <a:r>
              <a:rPr b="1" lang="en-US"/>
              <a:t>libraries</a:t>
            </a:r>
            <a:r>
              <a:rPr lang="en-US"/>
              <a:t> and </a:t>
            </a:r>
            <a:r>
              <a:rPr b="1" lang="en-US"/>
              <a:t>executables</a:t>
            </a:r>
            <a:r>
              <a:rPr lang="en-US"/>
              <a:t>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Executables:</a:t>
            </a:r>
            <a:endParaRPr b="1"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Declared with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add_executable(Name)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Builds into executable program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Libraries:</a:t>
            </a:r>
            <a:endParaRPr b="1"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Declared with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add_library(Name)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Linked into executables or other libraries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Three main types: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Static: </a:t>
            </a:r>
            <a:r>
              <a:rPr lang="en-US"/>
              <a:t>code copied into final binary statically at link time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Shared: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.so</a:t>
            </a:r>
            <a:r>
              <a:rPr lang="en-US"/>
              <a:t>/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.dylib</a:t>
            </a:r>
            <a:r>
              <a:rPr lang="en-US"/>
              <a:t>/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.dll</a:t>
            </a:r>
            <a:r>
              <a:rPr lang="en-US"/>
              <a:t> used at runtime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b="1" lang="en-US"/>
              <a:t>Interface: </a:t>
            </a:r>
            <a:r>
              <a:rPr lang="en-US"/>
              <a:t>no compiled output (e.g., only header files)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c2382d8d51_0_6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c25f4ede35_0_2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CMake hello world</a:t>
            </a:r>
            <a:endParaRPr/>
          </a:p>
        </p:txBody>
      </p:sp>
      <p:sp>
        <p:nvSpPr>
          <p:cNvPr id="160" name="Google Shape;160;g3c25f4ede35_0_2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Imagine we have a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main.cpp</a:t>
            </a:r>
            <a:r>
              <a:rPr lang="en-US"/>
              <a:t> that implements our program.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Then, all we do is hit “build” (more on </a:t>
            </a:r>
            <a:r>
              <a:rPr lang="en-US"/>
              <a:t>this</a:t>
            </a:r>
            <a:r>
              <a:rPr lang="en-US"/>
              <a:t> later).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Suppose we also have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foo.h</a:t>
            </a:r>
            <a:r>
              <a:rPr lang="en-US"/>
              <a:t>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foo.cpp</a:t>
            </a:r>
            <a:r>
              <a:rPr lang="en-US"/>
              <a:t> that we want to link with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main.cpp</a:t>
            </a:r>
            <a:r>
              <a:rPr lang="en-US"/>
              <a:t>. This is also simple: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3c25f4ede35_0_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2" name="Google Shape;162;g3c25f4ede35_0_29"/>
          <p:cNvSpPr txBox="1"/>
          <p:nvPr/>
        </p:nvSpPr>
        <p:spPr>
          <a:xfrm>
            <a:off x="2114550" y="2014525"/>
            <a:ext cx="4914900" cy="400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add_executable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(my_program main.cpp)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63" name="Google Shape;163;g3c25f4ede35_0_29"/>
          <p:cNvSpPr txBox="1"/>
          <p:nvPr/>
        </p:nvSpPr>
        <p:spPr>
          <a:xfrm>
            <a:off x="2114550" y="4624375"/>
            <a:ext cx="4914900" cy="13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add_executable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(my_program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main.cpp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foo.cpp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c25f4ede35_0_4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project structure</a:t>
            </a:r>
            <a:endParaRPr/>
          </a:p>
        </p:txBody>
      </p:sp>
      <p:sp>
        <p:nvSpPr>
          <p:cNvPr id="170" name="Google Shape;170;g3c25f4ede35_0_40"/>
          <p:cNvSpPr txBox="1"/>
          <p:nvPr>
            <p:ph idx="1" type="body"/>
          </p:nvPr>
        </p:nvSpPr>
        <p:spPr>
          <a:xfrm>
            <a:off x="457200" y="1260475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Reminder:</a:t>
            </a:r>
            <a:r>
              <a:rPr lang="en-US"/>
              <a:t> CMLs manage their (sub)directories and export targets upwards.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CMLs can “link” to child CMLs in subdirectories via the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add_subdirectory(name)</a:t>
            </a:r>
            <a:r>
              <a:rPr lang="en-US"/>
              <a:t> macro.</a:t>
            </a:r>
            <a:endParaRPr/>
          </a:p>
          <a:p>
            <a:pPr indent="0" lvl="0" marL="0" rtl="0" algn="l">
              <a:spcBef>
                <a:spcPts val="2000"/>
              </a:spcBef>
              <a:spcAft>
                <a:spcPts val="0"/>
              </a:spcAft>
              <a:buNone/>
            </a:pPr>
            <a:r>
              <a:rPr lang="en-US"/>
              <a:t>Consider a potential search engine structure: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g3c25f4ede35_0_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g3c25f4ede35_0_40"/>
          <p:cNvSpPr txBox="1"/>
          <p:nvPr/>
        </p:nvSpPr>
        <p:spPr>
          <a:xfrm>
            <a:off x="2221650" y="3535150"/>
            <a:ext cx="4700700" cy="318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cmake_minimum_required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(VERSION 3.20)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project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(SearchEngine)</a:t>
            </a:r>
            <a:endParaRPr sz="17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(common)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(index)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(crawler)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(ranker)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(query)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(frontend)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c25f4ede35_0_5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179" name="Google Shape;179;g3c25f4ede35_0_5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build an example codebase!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It will have a non-trivial directory structure to demonstrate CMake linking.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You can follow along in the repo: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main</a:t>
            </a:r>
            <a:r>
              <a:rPr lang="en-US"/>
              <a:t> branch already implemented.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blank</a:t>
            </a:r>
            <a:r>
              <a:rPr lang="en-US"/>
              <a:t> branch has the CMakeLists blank, so you can fill them in.</a:t>
            </a:r>
            <a:endParaRPr/>
          </a:p>
        </p:txBody>
      </p:sp>
      <p:sp>
        <p:nvSpPr>
          <p:cNvPr id="180" name="Google Shape;180;g3c25f4ede35_0_5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1" name="Google Shape;181;g3c25f4ede35_0_50"/>
          <p:cNvSpPr txBox="1"/>
          <p:nvPr/>
        </p:nvSpPr>
        <p:spPr>
          <a:xfrm>
            <a:off x="971550" y="3429000"/>
            <a:ext cx="6400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hlink"/>
                </a:solidFill>
                <a:hlinkClick r:id="rId3"/>
              </a:rPr>
              <a:t>https://github.com/eecs498w26/cmake-lab</a:t>
            </a:r>
            <a:endParaRPr sz="25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c25f4ede35_0_5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root CML</a:t>
            </a:r>
            <a:endParaRPr/>
          </a:p>
        </p:txBody>
      </p:sp>
      <p:sp>
        <p:nvSpPr>
          <p:cNvPr id="188" name="Google Shape;188;g3c25f4ede35_0_5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Projects can also configure extra options, like versioning, a description, and the project’s languages.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declare our own example project:</a:t>
            </a:r>
            <a:endParaRPr/>
          </a:p>
        </p:txBody>
      </p:sp>
      <p:sp>
        <p:nvSpPr>
          <p:cNvPr id="189" name="Google Shape;189;g3c25f4ede35_0_5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" name="Google Shape;190;g3c25f4ede35_0_57"/>
          <p:cNvSpPr txBox="1"/>
          <p:nvPr/>
        </p:nvSpPr>
        <p:spPr>
          <a:xfrm>
            <a:off x="1028700" y="3429000"/>
            <a:ext cx="7086600" cy="1454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cmake_minimum_required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(VERSION 3.20)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project</a:t>
            </a: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 VERSION 1.0</a:t>
            </a:r>
            <a:endParaRPr sz="15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DESCRIPTION </a:t>
            </a:r>
            <a:r>
              <a:rPr lang="en-US" sz="1500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"CMake Lab Activity"</a:t>
            </a:r>
            <a:endParaRPr sz="1500">
              <a:solidFill>
                <a:srgbClr val="CE917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LANGUAGES CXX)</a:t>
            </a:r>
            <a:endParaRPr sz="1500">
              <a:solidFill>
                <a:srgbClr val="569CD6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91" name="Google Shape;191;g3c25f4ede35_0_57"/>
          <p:cNvSpPr txBox="1"/>
          <p:nvPr/>
        </p:nvSpPr>
        <p:spPr>
          <a:xfrm>
            <a:off x="1228650" y="5014900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c2382d8d51_0_8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CMake example codebase</a:t>
            </a:r>
            <a:endParaRPr/>
          </a:p>
        </p:txBody>
      </p:sp>
      <p:sp>
        <p:nvSpPr>
          <p:cNvPr id="198" name="Google Shape;198;g3c2382d8d51_0_87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Today we will </a:t>
            </a:r>
            <a:r>
              <a:rPr lang="en-US"/>
              <a:t>build</a:t>
            </a:r>
            <a:r>
              <a:rPr lang="en-US"/>
              <a:t>:</a:t>
            </a:r>
            <a:br>
              <a:rPr lang="en-US"/>
            </a:b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lab_math</a:t>
            </a:r>
            <a:r>
              <a:rPr lang="en-US"/>
              <a:t> (INTERFACE Lib) - header-only, templates ok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lab_service</a:t>
            </a:r>
            <a:r>
              <a:rPr lang="en-US"/>
              <a:t> (STATIC Lib) - compiled library to link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lab_app</a:t>
            </a:r>
            <a:r>
              <a:rPr lang="en-US"/>
              <a:t> (EXECUTABLE) - demo app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lab_tests</a:t>
            </a:r>
            <a:r>
              <a:rPr lang="en-US"/>
              <a:t> (EXECUTABLE) - unit tests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Reminder: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Lots of different directory structures – CMake can handle them!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Today is just one </a:t>
            </a:r>
            <a:r>
              <a:rPr lang="en-US"/>
              <a:t>potential</a:t>
            </a:r>
            <a:r>
              <a:rPr lang="en-US"/>
              <a:t> example.</a:t>
            </a:r>
            <a:endParaRPr/>
          </a:p>
        </p:txBody>
      </p:sp>
      <p:sp>
        <p:nvSpPr>
          <p:cNvPr id="199" name="Google Shape;199;g3c2382d8d51_0_8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c2382d8d51_0_9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project structure</a:t>
            </a:r>
            <a:endParaRPr/>
          </a:p>
        </p:txBody>
      </p:sp>
      <p:sp>
        <p:nvSpPr>
          <p:cNvPr id="206" name="Google Shape;206;g3c2382d8d51_0_9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07" name="Google Shape;207;g3c2382d8d51_0_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338" y="1176738"/>
            <a:ext cx="2503326" cy="5376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c2382d8d51_0_10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project structure</a:t>
            </a:r>
            <a:endParaRPr/>
          </a:p>
        </p:txBody>
      </p:sp>
      <p:sp>
        <p:nvSpPr>
          <p:cNvPr id="214" name="Google Shape;214;g3c2382d8d51_0_10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Reminder:</a:t>
            </a:r>
            <a:r>
              <a:rPr lang="en-US"/>
              <a:t> CMLs manage their (sub)directories and export targets upwards.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CMLs can “link” to child CMLs in subdirectories via the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add_subdirectory(name)</a:t>
            </a:r>
            <a:r>
              <a:rPr lang="en-US"/>
              <a:t> macro.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Our project structure today is non-trivial, with many modules.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Luckily, we don’t have to hand-manage all the paths in the root CML. Instead, let’s delegate to some subdirectory CMLs.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g3c2382d8d51_0_10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c2382d8d51_0_10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project structure</a:t>
            </a:r>
            <a:endParaRPr/>
          </a:p>
        </p:txBody>
      </p:sp>
      <p:sp>
        <p:nvSpPr>
          <p:cNvPr id="222" name="Google Shape;222;g3c2382d8d51_0_10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g3c2382d8d51_0_10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4" name="Google Shape;224;g3c2382d8d51_0_108"/>
          <p:cNvSpPr txBox="1"/>
          <p:nvPr/>
        </p:nvSpPr>
        <p:spPr>
          <a:xfrm>
            <a:off x="864450" y="1127850"/>
            <a:ext cx="7415100" cy="4925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cmake_minimum_required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(VERSION 3.20)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project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 VERSION 1.0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DESCRIPTION </a:t>
            </a:r>
            <a:r>
              <a:rPr lang="en-US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"CMake Lab Activity"</a:t>
            </a:r>
            <a:endParaRPr>
              <a:solidFill>
                <a:srgbClr val="CE917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LANGUAGES CXX)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Dumps compile commands into json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set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(CMAKE_EXPORT_COMPILE_COMMANDS 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Configure compiler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set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(CMAKE_CXX_STANDARD 20)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set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(CMAKE_CXX_STANDARD_REQUIRED 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True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set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(CMAKE_CXX_EXTENSIONS 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OFF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(src) # Subdirectories here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(app)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25" name="Google Shape;225;g3c2382d8d51_0_108"/>
          <p:cNvSpPr txBox="1"/>
          <p:nvPr/>
        </p:nvSpPr>
        <p:spPr>
          <a:xfrm>
            <a:off x="1228650" y="6050163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c2382d8d51_0_11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 interface library</a:t>
            </a:r>
            <a:endParaRPr/>
          </a:p>
        </p:txBody>
      </p:sp>
      <p:sp>
        <p:nvSpPr>
          <p:cNvPr id="232" name="Google Shape;232;g3c2382d8d51_0_11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declare the interface library for some math utilities.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 </a:t>
            </a:r>
            <a:r>
              <a:rPr lang="en-US"/>
              <a:t>natural</a:t>
            </a:r>
            <a:r>
              <a:rPr lang="en-US"/>
              <a:t> place to do this is in either the root CML or the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src/</a:t>
            </a:r>
            <a:r>
              <a:rPr lang="en-US"/>
              <a:t> CML. For simplicity, let’s do it in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src</a:t>
            </a:r>
            <a:r>
              <a:rPr lang="en-US"/>
              <a:t>.</a:t>
            </a:r>
            <a:endParaRPr/>
          </a:p>
        </p:txBody>
      </p:sp>
      <p:sp>
        <p:nvSpPr>
          <p:cNvPr id="233" name="Google Shape;233;g3c2382d8d51_0_11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c2382d8d51_0_12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math interface library</a:t>
            </a:r>
            <a:endParaRPr/>
          </a:p>
        </p:txBody>
      </p:sp>
      <p:sp>
        <p:nvSpPr>
          <p:cNvPr id="240" name="Google Shape;240;g3c2382d8d51_0_129"/>
          <p:cNvSpPr txBox="1"/>
          <p:nvPr>
            <p:ph idx="1" type="body"/>
          </p:nvPr>
        </p:nvSpPr>
        <p:spPr>
          <a:xfrm>
            <a:off x="457200" y="4529150"/>
            <a:ext cx="8229600" cy="2054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 declare it as an INTERFACE </a:t>
            </a:r>
            <a:r>
              <a:rPr lang="en-US"/>
              <a:t>library</a:t>
            </a:r>
            <a:r>
              <a:rPr lang="en-US"/>
              <a:t>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We also have to specify the include path. Recall that the headers are within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/include/lab_math</a:t>
            </a:r>
            <a:r>
              <a:rPr lang="en-US"/>
              <a:t>; these get exported when the library is </a:t>
            </a:r>
            <a:r>
              <a:rPr lang="en-US"/>
              <a:t>linked</a:t>
            </a:r>
            <a:r>
              <a:rPr lang="en-US"/>
              <a:t> elsewhere.</a:t>
            </a:r>
            <a:endParaRPr/>
          </a:p>
        </p:txBody>
      </p:sp>
      <p:sp>
        <p:nvSpPr>
          <p:cNvPr id="241" name="Google Shape;241;g3c2382d8d51_0_12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2" name="Google Shape;242;g3c2382d8d51_0_129"/>
          <p:cNvSpPr txBox="1"/>
          <p:nvPr/>
        </p:nvSpPr>
        <p:spPr>
          <a:xfrm>
            <a:off x="514350" y="1178850"/>
            <a:ext cx="8115300" cy="2662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Header-only / templated math library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add_library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(lab_math INTERFACE)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target_include_directories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(lab_math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INTERFACE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$&lt;BUILD_INTERFACE: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${CMAKE_CURRENT_SOURCE_DIR}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/../include/lab_math&gt;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$&lt;INSTALL_INTERFACE:include/lab_math&gt;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43" name="Google Shape;243;g3c2382d8d51_0_129"/>
          <p:cNvSpPr txBox="1"/>
          <p:nvPr/>
        </p:nvSpPr>
        <p:spPr>
          <a:xfrm>
            <a:off x="1228650" y="3843738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/src/CMakeLists.txt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c2382d8d51_0_14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static library</a:t>
            </a:r>
            <a:endParaRPr/>
          </a:p>
        </p:txBody>
      </p:sp>
      <p:sp>
        <p:nvSpPr>
          <p:cNvPr id="250" name="Google Shape;250;g3c2382d8d51_0_140"/>
          <p:cNvSpPr txBox="1"/>
          <p:nvPr>
            <p:ph idx="1" type="body"/>
          </p:nvPr>
        </p:nvSpPr>
        <p:spPr>
          <a:xfrm>
            <a:off x="457200" y="1346200"/>
            <a:ext cx="8229600" cy="5226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use our header-only interface library to build a static library (i.e., one that does have a </a:t>
            </a:r>
            <a:r>
              <a:rPr lang="en-US"/>
              <a:t>compiled</a:t>
            </a:r>
            <a:r>
              <a:rPr lang="en-US"/>
              <a:t> output).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 use the other library, we have to link it: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Public: exposes to consumers. Private: hides dependency.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I’ll elaborate more on public vs private in a bit.</a:t>
            </a:r>
            <a:endParaRPr/>
          </a:p>
        </p:txBody>
      </p:sp>
      <p:sp>
        <p:nvSpPr>
          <p:cNvPr id="251" name="Google Shape;251;g3c2382d8d51_0_14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2" name="Google Shape;252;g3c2382d8d51_0_140"/>
          <p:cNvSpPr txBox="1"/>
          <p:nvPr/>
        </p:nvSpPr>
        <p:spPr>
          <a:xfrm>
            <a:off x="1614450" y="4518188"/>
            <a:ext cx="5915100" cy="72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target_link_libraries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(my_lib PUBLIC other_lib)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target_link_libraries</a:t>
            </a:r>
            <a:r>
              <a:rPr lang="en-US">
                <a:solidFill>
                  <a:schemeClr val="lt1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(my_lib PRIVATE other_lib)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53" name="Google Shape;253;g3c2382d8d51_0_140"/>
          <p:cNvSpPr txBox="1"/>
          <p:nvPr/>
        </p:nvSpPr>
        <p:spPr>
          <a:xfrm>
            <a:off x="2700300" y="2305475"/>
            <a:ext cx="3743400" cy="13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add_library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(my_lib STATIC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path/my_file.cpp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45720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path2/my_file2.cpp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c2382d8d51_0_166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static library (example)</a:t>
            </a:r>
            <a:endParaRPr/>
          </a:p>
        </p:txBody>
      </p:sp>
      <p:sp>
        <p:nvSpPr>
          <p:cNvPr id="260" name="Google Shape;260;g3c2382d8d51_0_166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1" name="Google Shape;261;g3c2382d8d51_0_166"/>
          <p:cNvSpPr txBox="1"/>
          <p:nvPr/>
        </p:nvSpPr>
        <p:spPr>
          <a:xfrm>
            <a:off x="228600" y="1289400"/>
            <a:ext cx="8686800" cy="427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Static library (builds compiled artifacts)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add_library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(lab_service STATIC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lab/service.cpp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Service uses math types and exposes math headers to consumers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target_link_libraries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(lab_service PUBLIC lab_math)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target_include_directories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(lab_service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PUBLIC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$&lt;BUILD_INTERFACE: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${CMAKE_CURRENT_SOURCE_DIR}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/../include/lab_service&gt;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$&lt;INSTALL_INTERFACE:include/lab_service&gt;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62" name="Google Shape;262;g3c2382d8d51_0_166"/>
          <p:cNvSpPr txBox="1"/>
          <p:nvPr/>
        </p:nvSpPr>
        <p:spPr>
          <a:xfrm>
            <a:off x="3072000" y="568125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/src/CMakeLists.txt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c2382d8d51_0_17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public vs private vs interface</a:t>
            </a:r>
            <a:endParaRPr/>
          </a:p>
        </p:txBody>
      </p:sp>
      <p:sp>
        <p:nvSpPr>
          <p:cNvPr id="269" name="Google Shape;269;g3c2382d8d51_0_175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PRIVATE: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Only this target </a:t>
            </a:r>
            <a:r>
              <a:rPr lang="en-US"/>
              <a:t>needs it; hides from downstream consumers.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PUBLIC:</a:t>
            </a:r>
            <a:endParaRPr b="1"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This target and users need it; exposes dependencies.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E.g., this target uses a dependent type in a public API.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INTERFACE:</a:t>
            </a:r>
            <a:endParaRPr b="1"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Only users need it.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 our examples: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lab_service PUBLIC lab_math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my_exec PRIVATE lab_service</a:t>
            </a:r>
            <a:endParaRPr/>
          </a:p>
        </p:txBody>
      </p:sp>
      <p:sp>
        <p:nvSpPr>
          <p:cNvPr id="270" name="Google Shape;270;g3c2382d8d51_0_17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c2382d8d51_0_182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executable</a:t>
            </a:r>
            <a:endParaRPr/>
          </a:p>
        </p:txBody>
      </p:sp>
      <p:sp>
        <p:nvSpPr>
          <p:cNvPr id="277" name="Google Shape;277;g3c2382d8d51_0_182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Now, let’s build an executable using our service (static) library.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put it in the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/app</a:t>
            </a:r>
            <a:r>
              <a:rPr lang="en-US"/>
              <a:t> subdirectory, for more practice.</a:t>
            </a:r>
            <a:endParaRPr/>
          </a:p>
        </p:txBody>
      </p:sp>
      <p:sp>
        <p:nvSpPr>
          <p:cNvPr id="278" name="Google Shape;278;g3c2382d8d51_0_182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9" name="Google Shape;279;g3c2382d8d51_0_182"/>
          <p:cNvSpPr txBox="1"/>
          <p:nvPr/>
        </p:nvSpPr>
        <p:spPr>
          <a:xfrm>
            <a:off x="1550250" y="2614625"/>
            <a:ext cx="6043500" cy="2016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add_executable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(lab_app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src/app.cpp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target_link_libraries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(lab_app PRIVATE lab_service)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80" name="Google Shape;280;g3c2382d8d51_0_182"/>
          <p:cNvSpPr txBox="1"/>
          <p:nvPr/>
        </p:nvSpPr>
        <p:spPr>
          <a:xfrm>
            <a:off x="3072000" y="47097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/app/CMakeLists.txt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c2382d8d51_0_193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building</a:t>
            </a:r>
            <a:endParaRPr/>
          </a:p>
        </p:txBody>
      </p:sp>
      <p:sp>
        <p:nvSpPr>
          <p:cNvPr id="287" name="Google Shape;287;g3c2382d8d51_0_193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b="1" lang="en-US"/>
              <a:t>Idea: </a:t>
            </a:r>
            <a:r>
              <a:rPr lang="en-US"/>
              <a:t>don’t clutter your codebase with build artifacts.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Instead, do it outside your source directory; e.g., in a build directory. This is </a:t>
            </a:r>
            <a:r>
              <a:rPr lang="en-US"/>
              <a:t>called</a:t>
            </a:r>
            <a:r>
              <a:rPr lang="en-US"/>
              <a:t> an </a:t>
            </a:r>
            <a:r>
              <a:rPr i="1" lang="en-US"/>
              <a:t>out-of-tree </a:t>
            </a:r>
            <a:r>
              <a:rPr lang="en-US"/>
              <a:t>build. It makes cleaning and a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.gitignore</a:t>
            </a:r>
            <a:r>
              <a:rPr lang="en-US"/>
              <a:t> much simpler.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Go to project root; there are two common CLI options to build:</a:t>
            </a:r>
            <a:endParaRPr/>
          </a:p>
        </p:txBody>
      </p:sp>
      <p:sp>
        <p:nvSpPr>
          <p:cNvPr id="288" name="Google Shape;288;g3c2382d8d51_0_193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9" name="Google Shape;289;g3c2382d8d51_0_193"/>
          <p:cNvSpPr txBox="1"/>
          <p:nvPr/>
        </p:nvSpPr>
        <p:spPr>
          <a:xfrm>
            <a:off x="214300" y="4188250"/>
            <a:ext cx="4357800" cy="121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╭─</a:t>
            </a:r>
            <a:r>
              <a:rPr lang="en-US" sz="1500">
                <a:solidFill>
                  <a:srgbClr val="00BB0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christopherdavis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500">
                <a:solidFill>
                  <a:srgbClr val="5555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~/CMAKE-LAB/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╰─➤  mkdir build &amp;&amp; cd build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╭─</a:t>
            </a:r>
            <a:r>
              <a:rPr lang="en-US" sz="1500">
                <a:solidFill>
                  <a:srgbClr val="00BB0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christopherdavis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500">
                <a:solidFill>
                  <a:srgbClr val="5555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~/CMAKE-LAB/build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╰─➤  cmake ..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90" name="Google Shape;290;g3c2382d8d51_0_193"/>
          <p:cNvSpPr txBox="1"/>
          <p:nvPr/>
        </p:nvSpPr>
        <p:spPr>
          <a:xfrm>
            <a:off x="4695825" y="4188250"/>
            <a:ext cx="4229100" cy="121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╭─</a:t>
            </a:r>
            <a:r>
              <a:rPr lang="en-US" sz="1500">
                <a:solidFill>
                  <a:srgbClr val="00BB0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christopherdavis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500">
                <a:solidFill>
                  <a:srgbClr val="5555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~/CMAKE-LAB/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╰─➤  cmake -S . -B build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╭─</a:t>
            </a:r>
            <a:r>
              <a:rPr lang="en-US" sz="1500">
                <a:solidFill>
                  <a:srgbClr val="00BB0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christopherdavis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b="1" lang="en-US" sz="1500">
                <a:solidFill>
                  <a:srgbClr val="5555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~/CMAKE-LAB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╰─➤  cmake 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</a:t>
            </a:r>
            <a:r>
              <a:rPr lang="en-US" sz="1500">
                <a:solidFill>
                  <a:srgbClr val="BBBBBB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build build</a:t>
            </a:r>
            <a:endParaRPr sz="1500">
              <a:solidFill>
                <a:srgbClr val="BBBBBB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c2382d8d51_0_21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testing &amp; 3rd party dependencies</a:t>
            </a:r>
            <a:endParaRPr/>
          </a:p>
        </p:txBody>
      </p:sp>
      <p:sp>
        <p:nvSpPr>
          <p:cNvPr id="297" name="Google Shape;297;g3c2382d8d51_0_218"/>
          <p:cNvSpPr txBox="1"/>
          <p:nvPr>
            <p:ph idx="1" type="body"/>
          </p:nvPr>
        </p:nvSpPr>
        <p:spPr>
          <a:xfrm>
            <a:off x="457200" y="1346200"/>
            <a:ext cx="8229600" cy="5311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Let’s add some tests for our library.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The industry standard C++ unit test framework is </a:t>
            </a:r>
            <a:r>
              <a:rPr b="1" lang="en-US"/>
              <a:t>Google Test</a:t>
            </a:r>
            <a:r>
              <a:rPr lang="en-US"/>
              <a:t>. To use it, we will need to fetch and link it, since it’s a 3rd party </a:t>
            </a:r>
            <a:r>
              <a:rPr lang="en-US"/>
              <a:t>dependency.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But first, let’s add a testing directory.</a:t>
            </a:r>
            <a:endParaRPr/>
          </a:p>
        </p:txBody>
      </p:sp>
      <p:sp>
        <p:nvSpPr>
          <p:cNvPr id="298" name="Google Shape;298;g3c2382d8d51_0_21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c2382d8d51_0_225"/>
          <p:cNvSpPr txBox="1"/>
          <p:nvPr>
            <p:ph idx="1" type="body"/>
          </p:nvPr>
        </p:nvSpPr>
        <p:spPr>
          <a:xfrm>
            <a:off x="457200" y="15605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g3c2382d8d51_0_22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6" name="Google Shape;306;g3c2382d8d51_0_225"/>
          <p:cNvSpPr txBox="1"/>
          <p:nvPr/>
        </p:nvSpPr>
        <p:spPr>
          <a:xfrm>
            <a:off x="864450" y="500075"/>
            <a:ext cx="7415100" cy="557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cmake_minimum_required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(VERSION 3.20)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project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 VERSION 1.0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DESCRIPTION </a:t>
            </a:r>
            <a:r>
              <a:rPr lang="en-US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"CMake Lab Activity"</a:t>
            </a:r>
            <a:endParaRPr>
              <a:solidFill>
                <a:srgbClr val="CE917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LANGUAGES CXX)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option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(LAB_BUILD_TESTS </a:t>
            </a:r>
            <a:r>
              <a:rPr lang="en-US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"Build unit tests"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set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(CMAKE_EXPORT_COMPILE_COMMANDS 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(src)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add_subdirectory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(app)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if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(LAB_BUILD_TESTS)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include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(CTest)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enable_testing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add_subdirectory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(tests)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endif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07" name="Google Shape;307;g3c2382d8d51_0_225"/>
          <p:cNvSpPr txBox="1"/>
          <p:nvPr/>
        </p:nvSpPr>
        <p:spPr>
          <a:xfrm>
            <a:off x="1228650" y="6071963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c2382d8d51_0_237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3rd party dependencies</a:t>
            </a:r>
            <a:endParaRPr/>
          </a:p>
        </p:txBody>
      </p:sp>
      <p:sp>
        <p:nvSpPr>
          <p:cNvPr id="314" name="Google Shape;314;g3c2382d8d51_0_237"/>
          <p:cNvSpPr txBox="1"/>
          <p:nvPr>
            <p:ph idx="1" type="body"/>
          </p:nvPr>
        </p:nvSpPr>
        <p:spPr>
          <a:xfrm>
            <a:off x="457200" y="1346200"/>
            <a:ext cx="8229600" cy="5010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Unfortunately, C++ has no canonical package manager, unlike Cargo for Rust. Common ones are vcpkg and conan. 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Luckily, we can do it just in CMake, using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FetchContent</a:t>
            </a:r>
            <a:r>
              <a:rPr lang="en-US"/>
              <a:t>.</a:t>
            </a:r>
            <a:endParaRPr/>
          </a:p>
        </p:txBody>
      </p:sp>
      <p:sp>
        <p:nvSpPr>
          <p:cNvPr id="315" name="Google Shape;315;g3c2382d8d51_0_237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g3c2382d8d51_0_237"/>
          <p:cNvSpPr txBox="1"/>
          <p:nvPr/>
        </p:nvSpPr>
        <p:spPr>
          <a:xfrm>
            <a:off x="1371600" y="1091025"/>
            <a:ext cx="6400800" cy="3309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include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(FetchContent)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FetchContent_Declare(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googletest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GIT_REPOSITORY https://github.com/google/googletest.git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GIT_TAG v1.14.0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FetchContent_MakeAvailable(googletest)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17" name="Google Shape;317;g3c2382d8d51_0_237"/>
          <p:cNvSpPr txBox="1"/>
          <p:nvPr/>
        </p:nvSpPr>
        <p:spPr>
          <a:xfrm>
            <a:off x="1228650" y="4400313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/tests/CMakeLists.txt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c2382d8d51_0_254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unit test executables</a:t>
            </a:r>
            <a:endParaRPr/>
          </a:p>
        </p:txBody>
      </p:sp>
      <p:sp>
        <p:nvSpPr>
          <p:cNvPr id="324" name="Google Shape;324;g3c2382d8d51_0_254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5" name="Google Shape;325;g3c2382d8d51_0_254"/>
          <p:cNvSpPr txBox="1"/>
          <p:nvPr/>
        </p:nvSpPr>
        <p:spPr>
          <a:xfrm>
            <a:off x="2043150" y="1346200"/>
            <a:ext cx="5057700" cy="427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add_executable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(lab_tests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math_test.cpp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target_link_libraries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(lab_tests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PRIVATE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lab_math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GTest::gtest_main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CTest integration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include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(GoogleTest)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gtest_discover_tests(lab_tests)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26" name="Google Shape;326;g3c2382d8d51_0_254"/>
          <p:cNvSpPr txBox="1"/>
          <p:nvPr/>
        </p:nvSpPr>
        <p:spPr>
          <a:xfrm>
            <a:off x="1228650" y="5625388"/>
            <a:ext cx="668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/tests/CMakeLists.txt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c2382d8d51_0_265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332" name="Google Shape;332;g3c2382d8d51_0_265"/>
          <p:cNvSpPr txBox="1"/>
          <p:nvPr>
            <p:ph idx="1" type="body"/>
          </p:nvPr>
        </p:nvSpPr>
        <p:spPr>
          <a:xfrm>
            <a:off x="457200" y="1376600"/>
            <a:ext cx="8229600" cy="47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Announcements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AutoNum type="arabicPeriod"/>
            </a:pPr>
            <a:r>
              <a:rPr lang="en-US">
                <a:solidFill>
                  <a:srgbClr val="BFBFBF"/>
                </a:solidFill>
              </a:rPr>
              <a:t>CMake</a:t>
            </a:r>
            <a:endParaRPr>
              <a:solidFill>
                <a:srgbClr val="BFBFBF"/>
              </a:solidFill>
            </a:endParaRPr>
          </a:p>
          <a:p>
            <a:pPr indent="-4572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C00000"/>
              </a:buClr>
              <a:buSzPts val="2400"/>
              <a:buAutoNum type="arabicPeriod"/>
            </a:pPr>
            <a:r>
              <a:rPr lang="en-US">
                <a:solidFill>
                  <a:srgbClr val="C00000"/>
                </a:solidFill>
              </a:rPr>
              <a:t>Google Test</a:t>
            </a:r>
            <a:endParaRPr>
              <a:solidFill>
                <a:srgbClr val="C00000"/>
              </a:solidFill>
            </a:endParaRPr>
          </a:p>
          <a:p>
            <a:pPr indent="-304800" lvl="0" marL="4572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/>
          </a:p>
        </p:txBody>
      </p:sp>
      <p:sp>
        <p:nvSpPr>
          <p:cNvPr id="333" name="Google Shape;333;g3c2382d8d51_0_265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c2382d8d51_0_271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Google Test (GTest)</a:t>
            </a:r>
            <a:endParaRPr/>
          </a:p>
        </p:txBody>
      </p:sp>
      <p:sp>
        <p:nvSpPr>
          <p:cNvPr id="340" name="Google Shape;340;g3c2382d8d51_0_271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What is Google Test?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Google’s open source C++ unit testing framework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Very popular in industry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It lets you write small, fast tests for functions/classes.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Test runner: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Automatically discovers tests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Runs them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Reports failures with detailed file/line/error info</a:t>
            </a:r>
            <a:endParaRPr/>
          </a:p>
        </p:txBody>
      </p:sp>
      <p:sp>
        <p:nvSpPr>
          <p:cNvPr id="341" name="Google Shape;341;g3c2382d8d51_0_271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c2382d8d51_0_27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TEST() macro</a:t>
            </a:r>
            <a:endParaRPr/>
          </a:p>
        </p:txBody>
      </p:sp>
      <p:sp>
        <p:nvSpPr>
          <p:cNvPr id="348" name="Google Shape;348;g3c2382d8d51_0_27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defines a single unit test. Usual convention has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SuiteName</a:t>
            </a:r>
            <a:r>
              <a:rPr lang="en-US"/>
              <a:t> define a unit,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TestName</a:t>
            </a:r>
            <a:r>
              <a:rPr lang="en-US"/>
              <a:t> names a specific behavior to test.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Instead of having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assert()</a:t>
            </a:r>
            <a:r>
              <a:rPr lang="en-US"/>
              <a:t> or manual boolean checks, GTest has several macros to validate output.</a:t>
            </a:r>
            <a:endParaRPr/>
          </a:p>
        </p:txBody>
      </p:sp>
      <p:sp>
        <p:nvSpPr>
          <p:cNvPr id="349" name="Google Shape;349;g3c2382d8d51_0_27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0" name="Google Shape;350;g3c2382d8d51_0_278"/>
          <p:cNvSpPr txBox="1"/>
          <p:nvPr/>
        </p:nvSpPr>
        <p:spPr>
          <a:xfrm>
            <a:off x="2343150" y="1346200"/>
            <a:ext cx="4457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1800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SuiteName</a:t>
            </a: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 sz="1800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TestName</a:t>
            </a:r>
            <a:r>
              <a:rPr lang="en-US" sz="1800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 { }</a:t>
            </a:r>
            <a:endParaRPr sz="18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c2382d8d51_0_29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GTest macros</a:t>
            </a:r>
            <a:endParaRPr/>
          </a:p>
        </p:txBody>
      </p:sp>
      <p:sp>
        <p:nvSpPr>
          <p:cNvPr id="357" name="Google Shape;357;g3c2382d8d51_0_29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Generally, there are two types: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ASSERT_*</a:t>
            </a:r>
            <a:r>
              <a:rPr lang="en-US"/>
              <a:t>: records failures, stops test.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Good for preconditions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E.g., assert a pointer output is non-null before dereferencing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EXPECT_*:</a:t>
            </a:r>
            <a:r>
              <a:rPr lang="en-US"/>
              <a:t> records failures, keeps </a:t>
            </a:r>
            <a:r>
              <a:rPr lang="en-US"/>
              <a:t>testing</a:t>
            </a:r>
            <a:r>
              <a:rPr lang="en-US"/>
              <a:t>.</a:t>
            </a:r>
            <a:endParaRPr/>
          </a:p>
          <a:p>
            <a:pPr indent="-381000" lvl="0" marL="457200" rtl="0" algn="l">
              <a:spcBef>
                <a:spcPts val="48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Should use by default for non-blocking errors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-"/>
            </a:pPr>
            <a:r>
              <a:rPr lang="en-US"/>
              <a:t>Allows you to test multiple behaviors without just returning on the first one</a:t>
            </a:r>
            <a:endParaRPr/>
          </a:p>
        </p:txBody>
      </p:sp>
      <p:sp>
        <p:nvSpPr>
          <p:cNvPr id="358" name="Google Shape;358;g3c2382d8d51_0_29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c2382d8d51_0_28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GTest macros</a:t>
            </a:r>
            <a:endParaRPr/>
          </a:p>
        </p:txBody>
      </p:sp>
      <p:sp>
        <p:nvSpPr>
          <p:cNvPr id="365" name="Google Shape;365;g3c2382d8d51_0_28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6" name="Google Shape;366;g3c2382d8d51_0_289"/>
          <p:cNvSpPr txBox="1"/>
          <p:nvPr/>
        </p:nvSpPr>
        <p:spPr>
          <a:xfrm>
            <a:off x="1521600" y="1289400"/>
            <a:ext cx="6100800" cy="4279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EXPECT_TRUE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cond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EXPECT_FALSE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cond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// uses operator==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EXPECT_NE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// !=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EXPECT_LT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b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// &lt;, &lt;=, &gt;, &gt;= also exist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EXPECT_NEAR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x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y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1e-9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// floating point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EXPECT_STREQ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cstr1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cstr2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// C strings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EXPECT_STRNE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cstr1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cstr2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EXPECT_THROW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(),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std</a:t>
            </a:r>
            <a:r>
              <a:rPr lang="en-US">
                <a:solidFill>
                  <a:srgbClr val="D4D4D4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::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runtime_error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EXPECT_NO_THROW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fn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());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67" name="Google Shape;367;g3c2382d8d51_0_289"/>
          <p:cNvSpPr txBox="1"/>
          <p:nvPr>
            <p:ph idx="1" type="body"/>
          </p:nvPr>
        </p:nvSpPr>
        <p:spPr>
          <a:xfrm>
            <a:off x="457200" y="5786450"/>
            <a:ext cx="8229600" cy="570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And lots more!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c2382d8d51_0_308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</a:t>
            </a:r>
            <a:endParaRPr/>
          </a:p>
        </p:txBody>
      </p:sp>
      <p:sp>
        <p:nvSpPr>
          <p:cNvPr id="374" name="Google Shape;374;g3c2382d8d51_0_308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Try writing your own test case for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Add()</a:t>
            </a:r>
            <a:r>
              <a:rPr lang="en-US"/>
              <a:t>.</a:t>
            </a:r>
            <a:endParaRPr/>
          </a:p>
        </p:txBody>
      </p:sp>
      <p:sp>
        <p:nvSpPr>
          <p:cNvPr id="375" name="Google Shape;375;g3c2382d8d51_0_308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6" name="Google Shape;376;g3c2382d8d51_0_308"/>
          <p:cNvSpPr txBox="1"/>
          <p:nvPr/>
        </p:nvSpPr>
        <p:spPr>
          <a:xfrm>
            <a:off x="1978800" y="1176750"/>
            <a:ext cx="5186400" cy="3632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#include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"math_utils.h"</a:t>
            </a:r>
            <a:endParaRPr>
              <a:solidFill>
                <a:srgbClr val="CE917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#include</a:t>
            </a: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CE917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&lt;gtest/gtest.h&gt;</a:t>
            </a:r>
            <a:endParaRPr>
              <a:solidFill>
                <a:srgbClr val="CE917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MathUtils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AddTwoNumbers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3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5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MathUtils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4EC9B0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AddWithNegative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 {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EXPECT_EQ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Add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2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-5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), </a:t>
            </a:r>
            <a:r>
              <a:rPr lang="en-US">
                <a:solidFill>
                  <a:srgbClr val="B5CEA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-3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);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900"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c25f4ede35_0_0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running tests</a:t>
            </a:r>
            <a:endParaRPr/>
          </a:p>
        </p:txBody>
      </p:sp>
      <p:sp>
        <p:nvSpPr>
          <p:cNvPr id="383" name="Google Shape;383;g3c25f4ede35_0_0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To run tests from the command line, we use CTest or run the binary directly.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rPr lang="en-US"/>
              <a:t>With GTest, we can list tests, only run some tests, and more.</a:t>
            </a:r>
            <a:endParaRPr/>
          </a:p>
        </p:txBody>
      </p:sp>
      <p:sp>
        <p:nvSpPr>
          <p:cNvPr id="384" name="Google Shape;384;g3c25f4ede35_0_0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5" name="Google Shape;385;g3c25f4ede35_0_0"/>
          <p:cNvSpPr txBox="1"/>
          <p:nvPr/>
        </p:nvSpPr>
        <p:spPr>
          <a:xfrm>
            <a:off x="1810950" y="2336750"/>
            <a:ext cx="5522100" cy="1369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--test-dir build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output-on-failure</a:t>
            </a:r>
            <a:endParaRPr>
              <a:solidFill>
                <a:srgbClr val="9CDCFE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-V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verbose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ctest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-R {regex}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regex filter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./build/tests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or run the binary directly</a:t>
            </a:r>
            <a:endParaRPr>
              <a:solidFill>
                <a:srgbClr val="DCDCAA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86" name="Google Shape;386;g3c25f4ede35_0_0"/>
          <p:cNvSpPr txBox="1"/>
          <p:nvPr/>
        </p:nvSpPr>
        <p:spPr>
          <a:xfrm>
            <a:off x="1125150" y="4514850"/>
            <a:ext cx="6893700" cy="1693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--gtest_list_tests</a:t>
            </a:r>
            <a:endParaRPr>
              <a:solidFill>
                <a:srgbClr val="9CDCFE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--gtest_filter=MathUtils.*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  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only suite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--gtest_filter=*Negative*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     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wildcard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--gtest_filter=MathUtils.*:-*Slow*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</a:t>
            </a:r>
            <a:r>
              <a:rPr lang="en-US">
                <a:solidFill>
                  <a:srgbClr val="7CA668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# exclude</a:t>
            </a:r>
            <a:endParaRPr>
              <a:solidFill>
                <a:srgbClr val="7CA668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DCDCAA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./tests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--gtest_repeat=100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>
                <a:solidFill>
                  <a:srgbClr val="9CDCFE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--gtest_break_on_failure</a:t>
            </a:r>
            <a:endParaRPr>
              <a:solidFill>
                <a:srgbClr val="9CDCFE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c2382d8d51_0_79"/>
          <p:cNvSpPr txBox="1"/>
          <p:nvPr>
            <p:ph type="title"/>
          </p:nvPr>
        </p:nvSpPr>
        <p:spPr>
          <a:xfrm>
            <a:off x="457200" y="274638"/>
            <a:ext cx="8229600" cy="902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CMake targets</a:t>
            </a:r>
            <a:endParaRPr/>
          </a:p>
        </p:txBody>
      </p:sp>
      <p:sp>
        <p:nvSpPr>
          <p:cNvPr id="393" name="Google Shape;393;g3c2382d8d51_0_79"/>
          <p:cNvSpPr txBox="1"/>
          <p:nvPr>
            <p:ph idx="1" type="body"/>
          </p:nvPr>
        </p:nvSpPr>
        <p:spPr>
          <a:xfrm>
            <a:off x="457200" y="1346200"/>
            <a:ext cx="8229600" cy="4779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4" name="Google Shape;394;g3c2382d8d51_0_79"/>
          <p:cNvSpPr txBox="1"/>
          <p:nvPr>
            <p:ph idx="12" type="sldNum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5" name="Google Shape;395;g3c2382d8d51_0_79"/>
          <p:cNvSpPr txBox="1"/>
          <p:nvPr/>
        </p:nvSpPr>
        <p:spPr>
          <a:xfrm>
            <a:off x="2250300" y="2065575"/>
            <a:ext cx="4643400" cy="3955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target_sources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(MyLibrary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PRIVATE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library_implementation.cxx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PUBLIC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FILE_SET myHeaders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TYPE HEADERS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BASE_DIRS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include</a:t>
            </a:r>
            <a:endParaRPr>
              <a:solidFill>
                <a:srgbClr val="569CD6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FILES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569CD6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     include</a:t>
            </a: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/library_header.h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highlight>
                  <a:schemeClr val="dk1"/>
                </a:highlight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>
              <a:solidFill>
                <a:srgbClr val="FFFFFF"/>
              </a:solidFill>
              <a:highlight>
                <a:schemeClr val="dk1"/>
              </a:highlight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2014-10-28T21:56:04Z</dcterms:created>
  <dc:creator>Nicole Hamilton</dc:creator>
</cp:coreProperties>
</file>